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3" r:id="rId4"/>
    <p:sldId id="258" r:id="rId5"/>
    <p:sldId id="260" r:id="rId6"/>
    <p:sldId id="268" r:id="rId7"/>
    <p:sldId id="271" r:id="rId8"/>
    <p:sldId id="270" r:id="rId9"/>
    <p:sldId id="269" r:id="rId10"/>
    <p:sldId id="262" r:id="rId11"/>
    <p:sldId id="264" r:id="rId12"/>
    <p:sldId id="265" r:id="rId13"/>
    <p:sldId id="266" r:id="rId14"/>
    <p:sldId id="267" r:id="rId15"/>
    <p:sldId id="261" r:id="rId1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DF5D7E-36C6-4601-947A-7A91669F0ADF}" v="237" dt="2019-04-22T17:52:27.0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225" autoAdjust="0"/>
    <p:restoredTop sz="94660"/>
  </p:normalViewPr>
  <p:slideViewPr>
    <p:cSldViewPr snapToGrid="0">
      <p:cViewPr varScale="1">
        <p:scale>
          <a:sx n="110" d="100"/>
          <a:sy n="110" d="100"/>
        </p:scale>
        <p:origin x="96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32470465-7C75-499C-BC45-BE0017A3DC79}" type="datetimeFigureOut">
              <a:rPr kumimoji="1" lang="ja-JP" altLang="en-US" smtClean="0"/>
              <a:t>2019/4/23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3881211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32470465-7C75-499C-BC45-BE0017A3DC79}" type="datetimeFigureOut">
              <a:rPr kumimoji="1" lang="ja-JP" altLang="en-US" smtClean="0"/>
              <a:t>2019/4/23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398814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32470465-7C75-499C-BC45-BE0017A3DC79}" type="datetimeFigureOut">
              <a:rPr kumimoji="1" lang="ja-JP" altLang="en-US" smtClean="0"/>
              <a:t>2019/4/23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2797693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32470465-7C75-499C-BC45-BE0017A3DC79}" type="datetimeFigureOut">
              <a:rPr kumimoji="1" lang="ja-JP" altLang="en-US" smtClean="0"/>
              <a:t>2019/4/23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2571577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32470465-7C75-499C-BC45-BE0017A3DC79}" type="datetimeFigureOut">
              <a:rPr kumimoji="1" lang="ja-JP" altLang="en-US" smtClean="0"/>
              <a:t>2019/4/23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3236508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32470465-7C75-499C-BC45-BE0017A3DC79}" type="datetimeFigureOut">
              <a:rPr kumimoji="1" lang="ja-JP" altLang="en-US" smtClean="0"/>
              <a:t>2019/4/23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2381065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32470465-7C75-499C-BC45-BE0017A3DC79}" type="datetimeFigureOut">
              <a:rPr kumimoji="1" lang="ja-JP" altLang="en-US" smtClean="0"/>
              <a:t>2019/4/23</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416180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32470465-7C75-499C-BC45-BE0017A3DC79}" type="datetimeFigureOut">
              <a:rPr kumimoji="1" lang="ja-JP" altLang="en-US" smtClean="0"/>
              <a:t>2019/4/23</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1890525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32470465-7C75-499C-BC45-BE0017A3DC79}" type="datetimeFigureOut">
              <a:rPr kumimoji="1" lang="ja-JP" altLang="en-US" smtClean="0"/>
              <a:t>2019/4/23</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1117829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32470465-7C75-499C-BC45-BE0017A3DC79}" type="datetimeFigureOut">
              <a:rPr kumimoji="1" lang="ja-JP" altLang="en-US" smtClean="0"/>
              <a:t>2019/4/23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905668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32470465-7C75-499C-BC45-BE0017A3DC79}" type="datetimeFigureOut">
              <a:rPr kumimoji="1" lang="ja-JP" altLang="en-US" smtClean="0"/>
              <a:t>2019/4/23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1950475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470465-7C75-499C-BC45-BE0017A3DC79}" type="datetimeFigureOut">
              <a:rPr kumimoji="1" lang="ja-JP" altLang="en-US" smtClean="0"/>
              <a:t>2019/4/23</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F432F2-BA72-4653-A502-28D0DF17E8B2}" type="slidenum">
              <a:rPr kumimoji="1" lang="ja-JP" altLang="en-US" smtClean="0"/>
              <a:t>‹#›</a:t>
            </a:fld>
            <a:endParaRPr kumimoji="1" lang="ja-JP" altLang="en-US"/>
          </a:p>
        </p:txBody>
      </p:sp>
    </p:spTree>
    <p:extLst>
      <p:ext uri="{BB962C8B-B14F-4D97-AF65-F5344CB8AC3E}">
        <p14:creationId xmlns:p14="http://schemas.microsoft.com/office/powerpoint/2010/main" val="34854918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812800"/>
            <a:ext cx="9144000" cy="1448934"/>
          </a:xfrm>
        </p:spPr>
        <p:txBody>
          <a:bodyPr>
            <a:noAutofit/>
          </a:bodyPr>
          <a:lstStyle/>
          <a:p>
            <a:r>
              <a:rPr kumimoji="1" lang="en-US" altLang="ja-JP" sz="11500" dirty="0"/>
              <a:t>4,5-56$</a:t>
            </a:r>
            <a:endParaRPr kumimoji="1" lang="ja-JP" altLang="en-US" sz="11500" dirty="0"/>
          </a:p>
        </p:txBody>
      </p:sp>
      <p:sp>
        <p:nvSpPr>
          <p:cNvPr id="3" name="サブタイトル 2"/>
          <p:cNvSpPr>
            <a:spLocks noGrp="1"/>
          </p:cNvSpPr>
          <p:nvPr>
            <p:ph type="subTitle" idx="1"/>
          </p:nvPr>
        </p:nvSpPr>
        <p:spPr>
          <a:xfrm>
            <a:off x="1524000" y="3602037"/>
            <a:ext cx="9144000" cy="2334305"/>
          </a:xfrm>
        </p:spPr>
        <p:txBody>
          <a:bodyPr>
            <a:normAutofit lnSpcReduction="10000"/>
          </a:bodyPr>
          <a:lstStyle/>
          <a:p>
            <a:r>
              <a:rPr lang="ja-JP" altLang="en-US" sz="4400" dirty="0"/>
              <a:t>メンバー</a:t>
            </a:r>
            <a:endParaRPr lang="en-US" altLang="ja-JP" sz="4400" dirty="0"/>
          </a:p>
          <a:p>
            <a:r>
              <a:rPr lang="ja-JP" altLang="en-US" sz="4400" dirty="0"/>
              <a:t>池田、脇田、木村巧、後庵、柏崎</a:t>
            </a:r>
            <a:endParaRPr lang="en-US" altLang="ja-JP" sz="4400" dirty="0"/>
          </a:p>
          <a:p>
            <a:endParaRPr lang="en-US" altLang="ja-JP" dirty="0"/>
          </a:p>
          <a:p>
            <a:r>
              <a:rPr lang="en-US" altLang="ja-JP" dirty="0"/>
              <a:t>(2019/02/08)</a:t>
            </a:r>
            <a:r>
              <a:rPr lang="ja-JP" altLang="en-US" dirty="0"/>
              <a:t>結成</a:t>
            </a:r>
            <a:endParaRPr lang="en-US" altLang="ja-JP" dirty="0"/>
          </a:p>
        </p:txBody>
      </p:sp>
    </p:spTree>
    <p:extLst>
      <p:ext uri="{BB962C8B-B14F-4D97-AF65-F5344CB8AC3E}">
        <p14:creationId xmlns:p14="http://schemas.microsoft.com/office/powerpoint/2010/main" val="3639785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76943" y="176440"/>
            <a:ext cx="10515600" cy="1325563"/>
          </a:xfrm>
        </p:spPr>
        <p:txBody>
          <a:bodyPr/>
          <a:lstStyle/>
          <a:p>
            <a:r>
              <a:rPr kumimoji="1" lang="ja-JP" altLang="en-US" dirty="0"/>
              <a:t>バトル・捕食について</a:t>
            </a:r>
          </a:p>
        </p:txBody>
      </p:sp>
      <p:sp>
        <p:nvSpPr>
          <p:cNvPr id="3" name="コンテンツ プレースホルダー 2"/>
          <p:cNvSpPr>
            <a:spLocks noGrp="1"/>
          </p:cNvSpPr>
          <p:nvPr>
            <p:ph idx="1"/>
          </p:nvPr>
        </p:nvSpPr>
        <p:spPr>
          <a:xfrm>
            <a:off x="576943" y="1502003"/>
            <a:ext cx="10515600" cy="4351338"/>
          </a:xfrm>
        </p:spPr>
        <p:txBody>
          <a:bodyPr/>
          <a:lstStyle/>
          <a:p>
            <a:r>
              <a:rPr lang="ja-JP" altLang="en-US" dirty="0"/>
              <a:t>惑星</a:t>
            </a:r>
            <a:r>
              <a:rPr kumimoji="1" lang="ja-JP" altLang="en-US" dirty="0"/>
              <a:t>同士が引力によって近付いていく</a:t>
            </a:r>
          </a:p>
        </p:txBody>
      </p:sp>
      <p:pic>
        <p:nvPicPr>
          <p:cNvPr id="7" name="図 6"/>
          <p:cNvPicPr>
            <a:picLocks noChangeAspect="1"/>
          </p:cNvPicPr>
          <p:nvPr/>
        </p:nvPicPr>
        <p:blipFill rotWithShape="1">
          <a:blip r:embed="rId2"/>
          <a:srcRect t="4236"/>
          <a:stretch/>
        </p:blipFill>
        <p:spPr>
          <a:xfrm>
            <a:off x="0" y="2221784"/>
            <a:ext cx="5033589" cy="2946118"/>
          </a:xfrm>
          <a:prstGeom prst="rect">
            <a:avLst/>
          </a:prstGeom>
        </p:spPr>
      </p:pic>
      <p:pic>
        <p:nvPicPr>
          <p:cNvPr id="11" name="図 10"/>
          <p:cNvPicPr>
            <a:picLocks noChangeAspect="1"/>
          </p:cNvPicPr>
          <p:nvPr/>
        </p:nvPicPr>
        <p:blipFill rotWithShape="1">
          <a:blip r:embed="rId3"/>
          <a:srcRect t="4489"/>
          <a:stretch/>
        </p:blipFill>
        <p:spPr>
          <a:xfrm>
            <a:off x="7078894" y="2221783"/>
            <a:ext cx="5100925" cy="2950987"/>
          </a:xfrm>
          <a:prstGeom prst="rect">
            <a:avLst/>
          </a:prstGeom>
        </p:spPr>
      </p:pic>
      <p:sp>
        <p:nvSpPr>
          <p:cNvPr id="12" name="右矢印 11"/>
          <p:cNvSpPr/>
          <p:nvPr/>
        </p:nvSpPr>
        <p:spPr>
          <a:xfrm>
            <a:off x="5219272" y="3298004"/>
            <a:ext cx="1746607" cy="4828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835109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76943" y="176440"/>
            <a:ext cx="10515600" cy="1325563"/>
          </a:xfrm>
        </p:spPr>
        <p:txBody>
          <a:bodyPr/>
          <a:lstStyle/>
          <a:p>
            <a:r>
              <a:rPr kumimoji="1" lang="ja-JP" altLang="en-US" dirty="0"/>
              <a:t>バトル・捕食について</a:t>
            </a:r>
          </a:p>
        </p:txBody>
      </p:sp>
      <p:sp>
        <p:nvSpPr>
          <p:cNvPr id="3" name="コンテンツ プレースホルダー 2"/>
          <p:cNvSpPr>
            <a:spLocks noGrp="1"/>
          </p:cNvSpPr>
          <p:nvPr>
            <p:ph idx="1"/>
          </p:nvPr>
        </p:nvSpPr>
        <p:spPr>
          <a:xfrm>
            <a:off x="576943" y="1502003"/>
            <a:ext cx="10515600" cy="4351338"/>
          </a:xfrm>
        </p:spPr>
        <p:txBody>
          <a:bodyPr/>
          <a:lstStyle/>
          <a:p>
            <a:pPr marL="0" indent="0">
              <a:buNone/>
            </a:pPr>
            <a:r>
              <a:rPr kumimoji="1" lang="ja-JP" altLang="en-US" dirty="0"/>
              <a:t>ダメージを受けると惑星が小さくなっていく</a:t>
            </a:r>
          </a:p>
        </p:txBody>
      </p:sp>
      <p:pic>
        <p:nvPicPr>
          <p:cNvPr id="12" name="図 11"/>
          <p:cNvPicPr>
            <a:picLocks noChangeAspect="1"/>
          </p:cNvPicPr>
          <p:nvPr/>
        </p:nvPicPr>
        <p:blipFill rotWithShape="1">
          <a:blip r:embed="rId2" cstate="print">
            <a:extLst>
              <a:ext uri="{28A0092B-C50C-407E-A947-70E740481C1C}">
                <a14:useLocalDpi xmlns:a14="http://schemas.microsoft.com/office/drawing/2010/main" val="0"/>
              </a:ext>
            </a:extLst>
          </a:blip>
          <a:srcRect l="30345" r="34483" b="6897"/>
          <a:stretch/>
        </p:blipFill>
        <p:spPr>
          <a:xfrm>
            <a:off x="3191458" y="3344023"/>
            <a:ext cx="599730" cy="416318"/>
          </a:xfrm>
          <a:prstGeom prst="rect">
            <a:avLst/>
          </a:prstGeom>
        </p:spPr>
      </p:pic>
      <p:pic>
        <p:nvPicPr>
          <p:cNvPr id="13" name="図 12"/>
          <p:cNvPicPr>
            <a:picLocks noChangeAspect="1"/>
          </p:cNvPicPr>
          <p:nvPr/>
        </p:nvPicPr>
        <p:blipFill rotWithShape="1">
          <a:blip r:embed="rId2" cstate="print">
            <a:extLst>
              <a:ext uri="{28A0092B-C50C-407E-A947-70E740481C1C}">
                <a14:useLocalDpi xmlns:a14="http://schemas.microsoft.com/office/drawing/2010/main" val="0"/>
              </a:ext>
            </a:extLst>
          </a:blip>
          <a:srcRect l="30345" r="34483" b="6897"/>
          <a:stretch/>
        </p:blipFill>
        <p:spPr>
          <a:xfrm>
            <a:off x="3791188" y="3876434"/>
            <a:ext cx="599730" cy="416318"/>
          </a:xfrm>
          <a:prstGeom prst="rect">
            <a:avLst/>
          </a:prstGeom>
        </p:spPr>
      </p:pic>
      <p:pic>
        <p:nvPicPr>
          <p:cNvPr id="16" name="図 15"/>
          <p:cNvPicPr>
            <a:picLocks noChangeAspect="1"/>
          </p:cNvPicPr>
          <p:nvPr/>
        </p:nvPicPr>
        <p:blipFill rotWithShape="1">
          <a:blip r:embed="rId2" cstate="print">
            <a:extLst>
              <a:ext uri="{28A0092B-C50C-407E-A947-70E740481C1C}">
                <a14:useLocalDpi xmlns:a14="http://schemas.microsoft.com/office/drawing/2010/main" val="0"/>
              </a:ext>
            </a:extLst>
          </a:blip>
          <a:srcRect l="30345" r="34483" b="6897"/>
          <a:stretch/>
        </p:blipFill>
        <p:spPr>
          <a:xfrm>
            <a:off x="2628342" y="4292752"/>
            <a:ext cx="599730" cy="416318"/>
          </a:xfrm>
          <a:prstGeom prst="rect">
            <a:avLst/>
          </a:prstGeom>
        </p:spPr>
      </p:pic>
      <p:pic>
        <p:nvPicPr>
          <p:cNvPr id="17" name="図 16"/>
          <p:cNvPicPr>
            <a:picLocks noChangeAspect="1"/>
          </p:cNvPicPr>
          <p:nvPr/>
        </p:nvPicPr>
        <p:blipFill rotWithShape="1">
          <a:blip r:embed="rId3">
            <a:extLst>
              <a:ext uri="{28A0092B-C50C-407E-A947-70E740481C1C}">
                <a14:useLocalDpi xmlns:a14="http://schemas.microsoft.com/office/drawing/2010/main" val="0"/>
              </a:ext>
            </a:extLst>
          </a:blip>
          <a:srcRect l="79500" r="13546" b="53875"/>
          <a:stretch/>
        </p:blipFill>
        <p:spPr>
          <a:xfrm rot="16200000">
            <a:off x="2420287" y="3521545"/>
            <a:ext cx="198744" cy="477591"/>
          </a:xfrm>
          <a:prstGeom prst="rect">
            <a:avLst/>
          </a:prstGeom>
        </p:spPr>
      </p:pic>
      <p:pic>
        <p:nvPicPr>
          <p:cNvPr id="18" name="図 17"/>
          <p:cNvPicPr>
            <a:picLocks noChangeAspect="1"/>
          </p:cNvPicPr>
          <p:nvPr/>
        </p:nvPicPr>
        <p:blipFill rotWithShape="1">
          <a:blip r:embed="rId3">
            <a:extLst>
              <a:ext uri="{28A0092B-C50C-407E-A947-70E740481C1C}">
                <a14:useLocalDpi xmlns:a14="http://schemas.microsoft.com/office/drawing/2010/main" val="0"/>
              </a:ext>
            </a:extLst>
          </a:blip>
          <a:srcRect l="79500" r="13546" b="53875"/>
          <a:stretch/>
        </p:blipFill>
        <p:spPr>
          <a:xfrm rot="16200000">
            <a:off x="2828835" y="3845797"/>
            <a:ext cx="198744" cy="477591"/>
          </a:xfrm>
          <a:prstGeom prst="rect">
            <a:avLst/>
          </a:prstGeom>
        </p:spPr>
      </p:pic>
      <p:pic>
        <p:nvPicPr>
          <p:cNvPr id="19" name="図 18"/>
          <p:cNvPicPr>
            <a:picLocks noChangeAspect="1"/>
          </p:cNvPicPr>
          <p:nvPr/>
        </p:nvPicPr>
        <p:blipFill rotWithShape="1">
          <a:blip r:embed="rId3">
            <a:extLst>
              <a:ext uri="{28A0092B-C50C-407E-A947-70E740481C1C}">
                <a14:useLocalDpi xmlns:a14="http://schemas.microsoft.com/office/drawing/2010/main" val="0"/>
              </a:ext>
            </a:extLst>
          </a:blip>
          <a:srcRect l="79500" r="13546" b="53875"/>
          <a:stretch/>
        </p:blipFill>
        <p:spPr>
          <a:xfrm rot="16200000">
            <a:off x="2001703" y="4361487"/>
            <a:ext cx="198744" cy="477591"/>
          </a:xfrm>
          <a:prstGeom prst="rect">
            <a:avLst/>
          </a:prstGeom>
        </p:spPr>
      </p:pic>
      <p:sp>
        <p:nvSpPr>
          <p:cNvPr id="7" name="右矢印 6"/>
          <p:cNvSpPr/>
          <p:nvPr/>
        </p:nvSpPr>
        <p:spPr>
          <a:xfrm>
            <a:off x="5024063" y="3660968"/>
            <a:ext cx="1309112" cy="4236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p:cNvPicPr>
            <a:picLocks noChangeAspect="1"/>
          </p:cNvPicPr>
          <p:nvPr/>
        </p:nvPicPr>
        <p:blipFill rotWithShape="1">
          <a:blip r:embed="rId2" cstate="print">
            <a:extLst>
              <a:ext uri="{28A0092B-C50C-407E-A947-70E740481C1C}">
                <a14:useLocalDpi xmlns:a14="http://schemas.microsoft.com/office/drawing/2010/main" val="0"/>
              </a:ext>
            </a:extLst>
          </a:blip>
          <a:srcRect l="30345" r="34483" b="6897"/>
          <a:stretch/>
        </p:blipFill>
        <p:spPr>
          <a:xfrm>
            <a:off x="8598783" y="3344023"/>
            <a:ext cx="599730" cy="416318"/>
          </a:xfrm>
          <a:prstGeom prst="rect">
            <a:avLst/>
          </a:prstGeom>
        </p:spPr>
      </p:pic>
      <p:pic>
        <p:nvPicPr>
          <p:cNvPr id="22" name="図 21"/>
          <p:cNvPicPr>
            <a:picLocks noChangeAspect="1"/>
          </p:cNvPicPr>
          <p:nvPr/>
        </p:nvPicPr>
        <p:blipFill rotWithShape="1">
          <a:blip r:embed="rId2" cstate="print">
            <a:extLst>
              <a:ext uri="{28A0092B-C50C-407E-A947-70E740481C1C}">
                <a14:useLocalDpi xmlns:a14="http://schemas.microsoft.com/office/drawing/2010/main" val="0"/>
              </a:ext>
            </a:extLst>
          </a:blip>
          <a:srcRect l="30345" r="34483" b="6897"/>
          <a:stretch/>
        </p:blipFill>
        <p:spPr>
          <a:xfrm>
            <a:off x="9362954" y="3859713"/>
            <a:ext cx="599730" cy="416318"/>
          </a:xfrm>
          <a:prstGeom prst="rect">
            <a:avLst/>
          </a:prstGeom>
        </p:spPr>
      </p:pic>
      <p:pic>
        <p:nvPicPr>
          <p:cNvPr id="10" name="図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27" y="3063327"/>
            <a:ext cx="1961050" cy="1972006"/>
          </a:xfrm>
          <a:prstGeom prst="rect">
            <a:avLst/>
          </a:prstGeom>
        </p:spPr>
      </p:pic>
      <p:pic>
        <p:nvPicPr>
          <p:cNvPr id="24" name="図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9220" y="3263488"/>
            <a:ext cx="1562953" cy="1571685"/>
          </a:xfrm>
          <a:prstGeom prst="rect">
            <a:avLst/>
          </a:prstGeom>
        </p:spPr>
      </p:pic>
    </p:spTree>
    <p:extLst>
      <p:ext uri="{BB962C8B-B14F-4D97-AF65-F5344CB8AC3E}">
        <p14:creationId xmlns:p14="http://schemas.microsoft.com/office/powerpoint/2010/main" val="39946034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76943" y="176440"/>
            <a:ext cx="10515600" cy="1325563"/>
          </a:xfrm>
        </p:spPr>
        <p:txBody>
          <a:bodyPr/>
          <a:lstStyle/>
          <a:p>
            <a:r>
              <a:rPr kumimoji="1" lang="ja-JP" altLang="en-US" dirty="0"/>
              <a:t>バトル・捕食について</a:t>
            </a:r>
          </a:p>
        </p:txBody>
      </p:sp>
      <p:sp>
        <p:nvSpPr>
          <p:cNvPr id="3" name="コンテンツ プレースホルダー 2"/>
          <p:cNvSpPr>
            <a:spLocks noGrp="1"/>
          </p:cNvSpPr>
          <p:nvPr>
            <p:ph idx="1"/>
          </p:nvPr>
        </p:nvSpPr>
        <p:spPr>
          <a:xfrm>
            <a:off x="576943" y="1502003"/>
            <a:ext cx="10515600" cy="4351338"/>
          </a:xfrm>
        </p:spPr>
        <p:txBody>
          <a:bodyPr/>
          <a:lstStyle/>
          <a:p>
            <a:pPr marL="0" indent="0">
              <a:buNone/>
            </a:pPr>
            <a:r>
              <a:rPr lang="ja-JP" altLang="en-US" dirty="0"/>
              <a:t>最大まで近づいて敵よりプレイヤーの惑星が大きいと</a:t>
            </a:r>
            <a:endParaRPr kumimoji="1" lang="ja-JP" altLang="en-US" dirty="0"/>
          </a:p>
        </p:txBody>
      </p:sp>
      <p:pic>
        <p:nvPicPr>
          <p:cNvPr id="10" name="図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91237" y="2420111"/>
            <a:ext cx="3234955" cy="3234955"/>
          </a:xfrm>
          <a:prstGeom prst="rect">
            <a:avLst/>
          </a:prstGeom>
        </p:spPr>
      </p:pic>
      <p:pic>
        <p:nvPicPr>
          <p:cNvPr id="12" name="図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1445" y="3180338"/>
            <a:ext cx="1704975" cy="1714500"/>
          </a:xfrm>
          <a:prstGeom prst="rect">
            <a:avLst/>
          </a:prstGeom>
        </p:spPr>
      </p:pic>
    </p:spTree>
    <p:extLst>
      <p:ext uri="{BB962C8B-B14F-4D97-AF65-F5344CB8AC3E}">
        <p14:creationId xmlns:p14="http://schemas.microsoft.com/office/powerpoint/2010/main" val="25209386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76943" y="176440"/>
            <a:ext cx="10515600" cy="1325563"/>
          </a:xfrm>
        </p:spPr>
        <p:txBody>
          <a:bodyPr/>
          <a:lstStyle/>
          <a:p>
            <a:r>
              <a:rPr kumimoji="1" lang="ja-JP" altLang="en-US" dirty="0"/>
              <a:t>バトル・捕食について</a:t>
            </a:r>
          </a:p>
        </p:txBody>
      </p:sp>
      <p:sp>
        <p:nvSpPr>
          <p:cNvPr id="3" name="コンテンツ プレースホルダー 2"/>
          <p:cNvSpPr>
            <a:spLocks noGrp="1"/>
          </p:cNvSpPr>
          <p:nvPr>
            <p:ph idx="1"/>
          </p:nvPr>
        </p:nvSpPr>
        <p:spPr>
          <a:xfrm>
            <a:off x="576943" y="1502003"/>
            <a:ext cx="10515600" cy="4351338"/>
          </a:xfrm>
        </p:spPr>
        <p:txBody>
          <a:bodyPr/>
          <a:lstStyle/>
          <a:p>
            <a:pPr marL="0" indent="0">
              <a:buNone/>
            </a:pPr>
            <a:r>
              <a:rPr lang="ja-JP" altLang="en-US" dirty="0"/>
              <a:t>最大まで近づいて敵よりプレイヤーの惑星が大きいと</a:t>
            </a:r>
            <a:endParaRPr kumimoji="1" lang="ja-JP" altLang="en-US" dirty="0"/>
          </a:p>
        </p:txBody>
      </p:sp>
      <p:sp>
        <p:nvSpPr>
          <p:cNvPr id="6" name="二等辺三角形 5"/>
          <p:cNvSpPr/>
          <p:nvPr/>
        </p:nvSpPr>
        <p:spPr>
          <a:xfrm rot="19351189">
            <a:off x="5173782" y="3186469"/>
            <a:ext cx="1047093" cy="982406"/>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 name="図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39960" y="2286226"/>
            <a:ext cx="3008924" cy="3008924"/>
          </a:xfrm>
          <a:prstGeom prst="rect">
            <a:avLst/>
          </a:prstGeom>
        </p:spPr>
      </p:pic>
      <p:pic>
        <p:nvPicPr>
          <p:cNvPr id="8" name="図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 y="3200886"/>
            <a:ext cx="1704975" cy="1714500"/>
          </a:xfrm>
          <a:prstGeom prst="rect">
            <a:avLst/>
          </a:prstGeom>
        </p:spPr>
      </p:pic>
      <p:sp>
        <p:nvSpPr>
          <p:cNvPr id="9" name="右矢印 8"/>
          <p:cNvSpPr/>
          <p:nvPr/>
        </p:nvSpPr>
        <p:spPr>
          <a:xfrm>
            <a:off x="5208998" y="3431569"/>
            <a:ext cx="1592494" cy="6265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図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29537" y="2290276"/>
            <a:ext cx="3268956" cy="3268956"/>
          </a:xfrm>
          <a:prstGeom prst="rect">
            <a:avLst/>
          </a:prstGeom>
        </p:spPr>
      </p:pic>
      <p:pic>
        <p:nvPicPr>
          <p:cNvPr id="11" name="図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77535" y="3067504"/>
            <a:ext cx="1704975" cy="1714500"/>
          </a:xfrm>
          <a:prstGeom prst="rect">
            <a:avLst/>
          </a:prstGeom>
        </p:spPr>
      </p:pic>
    </p:spTree>
    <p:extLst>
      <p:ext uri="{BB962C8B-B14F-4D97-AF65-F5344CB8AC3E}">
        <p14:creationId xmlns:p14="http://schemas.microsoft.com/office/powerpoint/2010/main" val="5213555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76943" y="176440"/>
            <a:ext cx="10515600" cy="1325563"/>
          </a:xfrm>
        </p:spPr>
        <p:txBody>
          <a:bodyPr/>
          <a:lstStyle/>
          <a:p>
            <a:r>
              <a:rPr kumimoji="1" lang="ja-JP" altLang="en-US" dirty="0"/>
              <a:t>バトル・捕食について</a:t>
            </a:r>
          </a:p>
        </p:txBody>
      </p:sp>
      <p:sp>
        <p:nvSpPr>
          <p:cNvPr id="3" name="コンテンツ プレースホルダー 2"/>
          <p:cNvSpPr>
            <a:spLocks noGrp="1"/>
          </p:cNvSpPr>
          <p:nvPr>
            <p:ph idx="1"/>
          </p:nvPr>
        </p:nvSpPr>
        <p:spPr>
          <a:xfrm>
            <a:off x="576943" y="1502003"/>
            <a:ext cx="10515600" cy="4351338"/>
          </a:xfrm>
        </p:spPr>
        <p:txBody>
          <a:bodyPr/>
          <a:lstStyle/>
          <a:p>
            <a:pPr marL="0" indent="0">
              <a:buNone/>
            </a:pPr>
            <a:r>
              <a:rPr lang="ja-JP" altLang="en-US" dirty="0"/>
              <a:t>惑星を捕食して</a:t>
            </a:r>
            <a:r>
              <a:rPr kumimoji="1" lang="ja-JP" altLang="en-US" sz="4800" dirty="0"/>
              <a:t>おっ</a:t>
            </a:r>
            <a:r>
              <a:rPr kumimoji="1" lang="ja-JP" altLang="en-US" sz="4800" dirty="0" err="1"/>
              <a:t>きく</a:t>
            </a:r>
            <a:r>
              <a:rPr kumimoji="1" lang="ja-JP" altLang="en-US" dirty="0" err="1"/>
              <a:t>なる</a:t>
            </a:r>
            <a:r>
              <a:rPr kumimoji="1" lang="ja-JP" altLang="en-US" dirty="0"/>
              <a:t>！</a:t>
            </a:r>
          </a:p>
        </p:txBody>
      </p:sp>
      <p:pic>
        <p:nvPicPr>
          <p:cNvPr id="6" name="図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25438" y="2215484"/>
            <a:ext cx="4642516" cy="4642516"/>
          </a:xfrm>
          <a:prstGeom prst="rect">
            <a:avLst/>
          </a:prstGeom>
        </p:spPr>
      </p:pic>
    </p:spTree>
    <p:extLst>
      <p:ext uri="{BB962C8B-B14F-4D97-AF65-F5344CB8AC3E}">
        <p14:creationId xmlns:p14="http://schemas.microsoft.com/office/powerpoint/2010/main" val="4019181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751115" y="2870654"/>
            <a:ext cx="10515600" cy="482146"/>
          </a:xfrm>
        </p:spPr>
        <p:txBody>
          <a:bodyPr>
            <a:noAutofit/>
          </a:bodyPr>
          <a:lstStyle/>
          <a:p>
            <a:pPr marL="0" indent="0" algn="ctr">
              <a:buNone/>
            </a:pPr>
            <a:r>
              <a:rPr lang="ja-JP" altLang="en-US" sz="4800" dirty="0"/>
              <a:t>ご清聴ありがとうございました。</a:t>
            </a:r>
            <a:endParaRPr kumimoji="1" lang="ja-JP" altLang="en-US" sz="4800" dirty="0"/>
          </a:p>
        </p:txBody>
      </p:sp>
    </p:spTree>
    <p:extLst>
      <p:ext uri="{BB962C8B-B14F-4D97-AF65-F5344CB8AC3E}">
        <p14:creationId xmlns:p14="http://schemas.microsoft.com/office/powerpoint/2010/main" val="3223251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914400" y="960211"/>
            <a:ext cx="11771086" cy="1325563"/>
          </a:xfrm>
        </p:spPr>
        <p:txBody>
          <a:bodyPr>
            <a:noAutofit/>
          </a:bodyPr>
          <a:lstStyle/>
          <a:p>
            <a:r>
              <a:rPr kumimoji="1" lang="ja-JP" altLang="en-US" sz="6000" dirty="0"/>
              <a:t>ゲームタイトル</a:t>
            </a:r>
            <a:r>
              <a:rPr lang="ja-JP" altLang="en-US" sz="6000" dirty="0"/>
              <a:t>「</a:t>
            </a:r>
            <a:r>
              <a:rPr lang="ja-JP" altLang="en-US" sz="6000" dirty="0">
                <a:solidFill>
                  <a:srgbClr val="FF0000"/>
                </a:solidFill>
              </a:rPr>
              <a:t>☆育喰</a:t>
            </a:r>
            <a:r>
              <a:rPr lang="en-US" altLang="ja-JP" sz="6000" dirty="0"/>
              <a:t>(</a:t>
            </a:r>
            <a:r>
              <a:rPr lang="ja-JP" altLang="en-US" sz="6000" dirty="0"/>
              <a:t>ほいく</a:t>
            </a:r>
            <a:r>
              <a:rPr lang="en-US" altLang="ja-JP" sz="6000" dirty="0"/>
              <a:t>) </a:t>
            </a:r>
            <a:r>
              <a:rPr lang="ja-JP" altLang="en-US" sz="6000" dirty="0"/>
              <a:t>」</a:t>
            </a:r>
            <a:endParaRPr kumimoji="1" lang="ja-JP" altLang="en-US" sz="6000" dirty="0"/>
          </a:p>
        </p:txBody>
      </p:sp>
      <p:sp>
        <p:nvSpPr>
          <p:cNvPr id="3" name="コンテンツ プレースホルダー 2"/>
          <p:cNvSpPr>
            <a:spLocks noGrp="1"/>
          </p:cNvSpPr>
          <p:nvPr>
            <p:ph idx="1"/>
          </p:nvPr>
        </p:nvSpPr>
        <p:spPr>
          <a:xfrm>
            <a:off x="2550886" y="2696483"/>
            <a:ext cx="7594600" cy="2209346"/>
          </a:xfrm>
        </p:spPr>
        <p:txBody>
          <a:bodyPr>
            <a:normAutofit/>
          </a:bodyPr>
          <a:lstStyle/>
          <a:p>
            <a:pPr marL="0" indent="0" algn="ctr">
              <a:buNone/>
            </a:pPr>
            <a:r>
              <a:rPr kumimoji="1" lang="ja-JP" altLang="en-US" sz="3600" dirty="0"/>
              <a:t>ジャンル</a:t>
            </a:r>
            <a:endParaRPr lang="en-US" altLang="ja-JP" sz="3600" dirty="0"/>
          </a:p>
          <a:p>
            <a:pPr marL="0" indent="0" algn="ctr">
              <a:buNone/>
            </a:pPr>
            <a:r>
              <a:rPr kumimoji="1" lang="ja-JP" altLang="en-US" sz="3200" dirty="0"/>
              <a:t>サバイバル</a:t>
            </a:r>
            <a:r>
              <a:rPr kumimoji="1" lang="en-US" altLang="ja-JP" sz="3200" dirty="0"/>
              <a:t>×</a:t>
            </a:r>
            <a:r>
              <a:rPr kumimoji="1" lang="ja-JP" altLang="en-US" sz="3200" dirty="0"/>
              <a:t>シミュレーション</a:t>
            </a:r>
          </a:p>
        </p:txBody>
      </p:sp>
    </p:spTree>
    <p:extLst>
      <p:ext uri="{BB962C8B-B14F-4D97-AF65-F5344CB8AC3E}">
        <p14:creationId xmlns:p14="http://schemas.microsoft.com/office/powerpoint/2010/main" val="1436076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304800" y="348343"/>
            <a:ext cx="11049000" cy="5828620"/>
          </a:xfrm>
        </p:spPr>
        <p:txBody>
          <a:bodyPr/>
          <a:lstStyle/>
          <a:p>
            <a:pPr marL="0" indent="0">
              <a:buNone/>
            </a:pPr>
            <a:r>
              <a:rPr kumimoji="1" lang="ja-JP" altLang="en-US" sz="4000" dirty="0">
                <a:solidFill>
                  <a:srgbClr val="FF0000"/>
                </a:solidFill>
              </a:rPr>
              <a:t>☆</a:t>
            </a:r>
            <a:endParaRPr kumimoji="1" lang="en-US" altLang="ja-JP" sz="4000" dirty="0">
              <a:solidFill>
                <a:srgbClr val="FF0000"/>
              </a:solidFill>
            </a:endParaRPr>
          </a:p>
          <a:p>
            <a:pPr marL="0" indent="0">
              <a:buNone/>
            </a:pPr>
            <a:r>
              <a:rPr lang="ja-JP" altLang="en-US" dirty="0"/>
              <a:t>・</a:t>
            </a:r>
            <a:r>
              <a:rPr lang="ja-JP" altLang="en-US" sz="3200" dirty="0"/>
              <a:t>意思を持った惑星達が強くなるため捕食しあう世界です！</a:t>
            </a:r>
            <a:endParaRPr lang="en-US" altLang="ja-JP" sz="3200" dirty="0"/>
          </a:p>
          <a:p>
            <a:pPr marL="0" indent="0">
              <a:buNone/>
            </a:pPr>
            <a:endParaRPr lang="en-US" altLang="ja-JP" sz="4000" dirty="0">
              <a:solidFill>
                <a:srgbClr val="FF0000"/>
              </a:solidFill>
            </a:endParaRPr>
          </a:p>
          <a:p>
            <a:pPr marL="0" indent="0">
              <a:buNone/>
            </a:pPr>
            <a:r>
              <a:rPr lang="ja-JP" altLang="en-US" sz="4000" dirty="0">
                <a:solidFill>
                  <a:srgbClr val="FF0000"/>
                </a:solidFill>
              </a:rPr>
              <a:t>育</a:t>
            </a:r>
            <a:endParaRPr lang="en-US" altLang="ja-JP" sz="4000" dirty="0">
              <a:solidFill>
                <a:srgbClr val="FF0000"/>
              </a:solidFill>
            </a:endParaRPr>
          </a:p>
          <a:p>
            <a:pPr marL="0" indent="0">
              <a:buNone/>
            </a:pPr>
            <a:r>
              <a:rPr kumimoji="1" lang="ja-JP" altLang="en-US" dirty="0"/>
              <a:t>・</a:t>
            </a:r>
            <a:r>
              <a:rPr kumimoji="1" lang="ja-JP" altLang="en-US" sz="3200" dirty="0"/>
              <a:t>生き残る為に、惑星の軍事力等を強化し育成する必要がある。</a:t>
            </a:r>
            <a:endParaRPr kumimoji="1" lang="en-US" altLang="ja-JP" sz="3200" dirty="0"/>
          </a:p>
          <a:p>
            <a:pPr marL="0" indent="0">
              <a:buNone/>
            </a:pPr>
            <a:endParaRPr lang="en-US" altLang="ja-JP" dirty="0"/>
          </a:p>
          <a:p>
            <a:pPr marL="0" indent="0">
              <a:buNone/>
            </a:pPr>
            <a:r>
              <a:rPr lang="ja-JP" altLang="en-US" sz="4000" dirty="0">
                <a:solidFill>
                  <a:srgbClr val="FF0000"/>
                </a:solidFill>
              </a:rPr>
              <a:t>喰</a:t>
            </a:r>
            <a:endParaRPr lang="en-US" altLang="ja-JP" sz="4000" dirty="0">
              <a:solidFill>
                <a:srgbClr val="FF0000"/>
              </a:solidFill>
            </a:endParaRPr>
          </a:p>
          <a:p>
            <a:pPr marL="0" indent="0">
              <a:buNone/>
            </a:pPr>
            <a:r>
              <a:rPr lang="ja-JP" altLang="en-US" dirty="0"/>
              <a:t>・</a:t>
            </a:r>
            <a:r>
              <a:rPr lang="ja-JP" altLang="en-US" sz="3200" dirty="0"/>
              <a:t>この世界では捕食する事で、捕食した惑星の特性を獲得できる。</a:t>
            </a:r>
            <a:endParaRPr lang="en-US" altLang="ja-JP" sz="3200" dirty="0"/>
          </a:p>
          <a:p>
            <a:pPr marL="0" indent="0">
              <a:buNone/>
            </a:pPr>
            <a:endParaRPr kumimoji="1" lang="ja-JP" altLang="en-US" dirty="0"/>
          </a:p>
        </p:txBody>
      </p:sp>
    </p:spTree>
    <p:extLst>
      <p:ext uri="{BB962C8B-B14F-4D97-AF65-F5344CB8AC3E}">
        <p14:creationId xmlns:p14="http://schemas.microsoft.com/office/powerpoint/2010/main" val="16085246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・コンセプト</a:t>
            </a:r>
          </a:p>
        </p:txBody>
      </p:sp>
      <p:sp>
        <p:nvSpPr>
          <p:cNvPr id="3" name="コンテンツ プレースホルダー 2"/>
          <p:cNvSpPr>
            <a:spLocks noGrp="1"/>
          </p:cNvSpPr>
          <p:nvPr>
            <p:ph idx="1"/>
          </p:nvPr>
        </p:nvSpPr>
        <p:spPr>
          <a:xfrm>
            <a:off x="2496457" y="2656113"/>
            <a:ext cx="8392886" cy="3419249"/>
          </a:xfrm>
        </p:spPr>
        <p:txBody>
          <a:bodyPr>
            <a:normAutofit/>
          </a:bodyPr>
          <a:lstStyle/>
          <a:p>
            <a:pPr marL="0" indent="0">
              <a:buNone/>
            </a:pPr>
            <a:r>
              <a:rPr lang="ja-JP" altLang="en-US" sz="4800" dirty="0"/>
              <a:t>他の惑星を食べる事で、</a:t>
            </a:r>
            <a:endParaRPr lang="en-US" altLang="ja-JP" sz="4800" dirty="0"/>
          </a:p>
          <a:p>
            <a:pPr marL="0" indent="0">
              <a:buNone/>
            </a:pPr>
            <a:r>
              <a:rPr lang="ja-JP" altLang="en-US" sz="4800" dirty="0"/>
              <a:t>惑星を育成するゲームです。</a:t>
            </a:r>
            <a:endParaRPr lang="en-US" altLang="ja-JP" sz="4800" dirty="0"/>
          </a:p>
        </p:txBody>
      </p:sp>
    </p:spTree>
    <p:extLst>
      <p:ext uri="{BB962C8B-B14F-4D97-AF65-F5344CB8AC3E}">
        <p14:creationId xmlns:p14="http://schemas.microsoft.com/office/powerpoint/2010/main" val="28704830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321582"/>
            <a:ext cx="10515600" cy="1325563"/>
          </a:xfrm>
        </p:spPr>
        <p:txBody>
          <a:bodyPr/>
          <a:lstStyle/>
          <a:p>
            <a:r>
              <a:rPr kumimoji="1" lang="ja-JP" altLang="en-US" dirty="0"/>
              <a:t>・ゲーム内容</a:t>
            </a:r>
          </a:p>
        </p:txBody>
      </p:sp>
      <p:sp>
        <p:nvSpPr>
          <p:cNvPr id="3" name="コンテンツ プレースホルダー 2"/>
          <p:cNvSpPr>
            <a:spLocks noGrp="1"/>
          </p:cNvSpPr>
          <p:nvPr>
            <p:ph idx="1"/>
          </p:nvPr>
        </p:nvSpPr>
        <p:spPr/>
        <p:txBody>
          <a:bodyPr>
            <a:normAutofit lnSpcReduction="10000"/>
          </a:bodyPr>
          <a:lstStyle/>
          <a:p>
            <a:r>
              <a:rPr lang="ja-JP" altLang="en-US" dirty="0"/>
              <a:t>惑星達が強くなる為資源を求め捕食しあう中</a:t>
            </a:r>
            <a:endParaRPr lang="en-US" altLang="ja-JP" dirty="0"/>
          </a:p>
          <a:p>
            <a:pPr marL="0" indent="0">
              <a:buNone/>
            </a:pPr>
            <a:r>
              <a:rPr lang="ja-JP" altLang="en-US" dirty="0"/>
              <a:t>　プレイヤーの惑星も生き残る為に他の惑星を捕食し始めました。</a:t>
            </a:r>
            <a:endParaRPr lang="en-US" altLang="ja-JP" dirty="0"/>
          </a:p>
          <a:p>
            <a:endParaRPr lang="en-US" altLang="ja-JP" dirty="0"/>
          </a:p>
          <a:p>
            <a:r>
              <a:rPr lang="ja-JP" altLang="en-US" dirty="0"/>
              <a:t>自分の惑星を育てて、他の惑星を捕食する事で大きくなり</a:t>
            </a:r>
            <a:endParaRPr lang="en-US" altLang="ja-JP" dirty="0"/>
          </a:p>
          <a:p>
            <a:pPr marL="0" indent="0">
              <a:buNone/>
            </a:pPr>
            <a:r>
              <a:rPr lang="ja-JP" altLang="en-US" dirty="0"/>
              <a:t>　更にその惑星の資源や特性を獲得する。</a:t>
            </a:r>
            <a:endParaRPr kumimoji="1" lang="en-US" altLang="ja-JP" dirty="0"/>
          </a:p>
          <a:p>
            <a:endParaRPr kumimoji="1" lang="en-US" altLang="ja-JP" dirty="0"/>
          </a:p>
          <a:p>
            <a:r>
              <a:rPr kumimoji="1" lang="ja-JP" altLang="en-US" dirty="0"/>
              <a:t>育成内容としては、星の中にある施設や、住民</a:t>
            </a:r>
            <a:r>
              <a:rPr lang="ja-JP" altLang="en-US" dirty="0"/>
              <a:t>達を強化したり星の</a:t>
            </a:r>
            <a:endParaRPr lang="en-US" altLang="ja-JP" dirty="0"/>
          </a:p>
          <a:p>
            <a:pPr marL="0" indent="0">
              <a:buNone/>
            </a:pPr>
            <a:r>
              <a:rPr lang="ja-JP" altLang="en-US" dirty="0"/>
              <a:t>　中にある資源を使って武器の作成や強化をします。</a:t>
            </a:r>
            <a:endParaRPr lang="en-US" altLang="ja-JP" dirty="0"/>
          </a:p>
          <a:p>
            <a:pPr marL="0" indent="0">
              <a:buNone/>
            </a:pPr>
            <a:r>
              <a:rPr kumimoji="1" lang="ja-JP" altLang="en-US" dirty="0"/>
              <a:t>　</a:t>
            </a:r>
            <a:endParaRPr kumimoji="1" lang="en-US" altLang="ja-JP" dirty="0"/>
          </a:p>
        </p:txBody>
      </p:sp>
    </p:spTree>
    <p:extLst>
      <p:ext uri="{BB962C8B-B14F-4D97-AF65-F5344CB8AC3E}">
        <p14:creationId xmlns:p14="http://schemas.microsoft.com/office/powerpoint/2010/main" val="1805529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277EA3B1-740F-4938-A72D-EE5AB7740469}"/>
              </a:ext>
            </a:extLst>
          </p:cNvPr>
          <p:cNvSpPr/>
          <p:nvPr/>
        </p:nvSpPr>
        <p:spPr>
          <a:xfrm>
            <a:off x="5058561" y="2512551"/>
            <a:ext cx="1526797" cy="642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200" dirty="0">
                <a:solidFill>
                  <a:schemeClr val="tx1"/>
                </a:solidFill>
                <a:latin typeface="HG創英角ﾎﾟｯﾌﾟ体" panose="040B0A09000000000000" pitchFamily="49" charset="-128"/>
                <a:ea typeface="HG創英角ﾎﾟｯﾌﾟ体" panose="040B0A09000000000000" pitchFamily="49" charset="-128"/>
              </a:rPr>
              <a:t>兵舎</a:t>
            </a:r>
            <a:endParaRPr kumimoji="1" lang="ja-JP" altLang="en-US" dirty="0">
              <a:solidFill>
                <a:schemeClr val="tx1"/>
              </a:solidFill>
              <a:latin typeface="HG創英角ﾎﾟｯﾌﾟ体" panose="040B0A09000000000000" pitchFamily="49" charset="-128"/>
              <a:ea typeface="HG創英角ﾎﾟｯﾌﾟ体" panose="040B0A09000000000000" pitchFamily="49" charset="-128"/>
            </a:endParaRPr>
          </a:p>
        </p:txBody>
      </p:sp>
      <p:sp>
        <p:nvSpPr>
          <p:cNvPr id="2" name="タイトル 1"/>
          <p:cNvSpPr>
            <a:spLocks noGrp="1"/>
          </p:cNvSpPr>
          <p:nvPr>
            <p:ph type="ctrTitle"/>
          </p:nvPr>
        </p:nvSpPr>
        <p:spPr>
          <a:xfrm>
            <a:off x="0" y="-684"/>
            <a:ext cx="12192000" cy="933612"/>
          </a:xfrm>
        </p:spPr>
        <p:txBody>
          <a:bodyPr>
            <a:normAutofit/>
          </a:bodyPr>
          <a:lstStyle/>
          <a:p>
            <a:pPr algn="l"/>
            <a:r>
              <a:rPr lang="ja-JP" altLang="en-US" sz="4000" dirty="0"/>
              <a:t>育成画面について</a:t>
            </a:r>
            <a:endParaRPr kumimoji="1" lang="ja-JP" altLang="en-US" sz="4000" dirty="0"/>
          </a:p>
        </p:txBody>
      </p:sp>
      <p:pic>
        <p:nvPicPr>
          <p:cNvPr id="5" name="図 4"/>
          <p:cNvPicPr>
            <a:picLocks noChangeAspect="1"/>
          </p:cNvPicPr>
          <p:nvPr/>
        </p:nvPicPr>
        <p:blipFill rotWithShape="1">
          <a:blip r:embed="rId2"/>
          <a:srcRect t="64643" r="66524" b="-1"/>
          <a:stretch/>
        </p:blipFill>
        <p:spPr>
          <a:xfrm>
            <a:off x="8481750" y="3712880"/>
            <a:ext cx="3034350" cy="2064681"/>
          </a:xfrm>
          <a:prstGeom prst="rect">
            <a:avLst/>
          </a:prstGeom>
        </p:spPr>
      </p:pic>
      <p:sp>
        <p:nvSpPr>
          <p:cNvPr id="6" name="テキスト ボックス 5"/>
          <p:cNvSpPr txBox="1"/>
          <p:nvPr/>
        </p:nvSpPr>
        <p:spPr>
          <a:xfrm>
            <a:off x="1291905" y="1200432"/>
            <a:ext cx="9522573" cy="707886"/>
          </a:xfrm>
          <a:prstGeom prst="rect">
            <a:avLst/>
          </a:prstGeom>
          <a:noFill/>
        </p:spPr>
        <p:txBody>
          <a:bodyPr wrap="square" rtlCol="0">
            <a:spAutoFit/>
          </a:bodyPr>
          <a:lstStyle/>
          <a:p>
            <a:r>
              <a:rPr kumimoji="1" lang="ja-JP" altLang="en-US" sz="2000" dirty="0"/>
              <a:t>このゲームには</a:t>
            </a:r>
            <a:r>
              <a:rPr lang="ja-JP" altLang="en-US" sz="2000" dirty="0"/>
              <a:t>倉庫・兵舎・研究所の</a:t>
            </a:r>
            <a:r>
              <a:rPr kumimoji="1" lang="ja-JP" altLang="en-US" sz="2000" dirty="0"/>
              <a:t>三種の施設が</a:t>
            </a:r>
            <a:r>
              <a:rPr lang="ja-JP" altLang="en-US" sz="2000" dirty="0"/>
              <a:t>あり、バトルを優位に進める為にそれぞれの施設を活用することが鍵となります。</a:t>
            </a:r>
            <a:endParaRPr kumimoji="1" lang="en-US" altLang="ja-JP" sz="2000" dirty="0"/>
          </a:p>
        </p:txBody>
      </p:sp>
      <p:pic>
        <p:nvPicPr>
          <p:cNvPr id="11" name="図 10"/>
          <p:cNvPicPr>
            <a:picLocks noChangeAspect="1"/>
          </p:cNvPicPr>
          <p:nvPr/>
        </p:nvPicPr>
        <p:blipFill rotWithShape="1">
          <a:blip r:embed="rId3"/>
          <a:srcRect l="66084" t="60903" r="-616" b="-1056"/>
          <a:stretch/>
        </p:blipFill>
        <p:spPr>
          <a:xfrm>
            <a:off x="4400606" y="3702769"/>
            <a:ext cx="3132797" cy="2151026"/>
          </a:xfrm>
          <a:prstGeom prst="rect">
            <a:avLst/>
          </a:prstGeom>
        </p:spPr>
      </p:pic>
      <p:pic>
        <p:nvPicPr>
          <p:cNvPr id="12" name="図 11"/>
          <p:cNvPicPr>
            <a:picLocks noChangeAspect="1"/>
          </p:cNvPicPr>
          <p:nvPr/>
        </p:nvPicPr>
        <p:blipFill rotWithShape="1">
          <a:blip r:embed="rId4"/>
          <a:srcRect l="6298" t="19984" r="70637" b="55819"/>
          <a:stretch/>
        </p:blipFill>
        <p:spPr>
          <a:xfrm>
            <a:off x="248172" y="3712880"/>
            <a:ext cx="3249219" cy="2064680"/>
          </a:xfrm>
          <a:prstGeom prst="rect">
            <a:avLst/>
          </a:prstGeom>
        </p:spPr>
      </p:pic>
      <p:sp>
        <p:nvSpPr>
          <p:cNvPr id="16" name="正方形/長方形 15">
            <a:extLst>
              <a:ext uri="{FF2B5EF4-FFF2-40B4-BE49-F238E27FC236}">
                <a16:creationId xmlns:a16="http://schemas.microsoft.com/office/drawing/2014/main" id="{08F7F5D4-FBF6-4298-B3F3-CE81594F5C31}"/>
              </a:ext>
            </a:extLst>
          </p:cNvPr>
          <p:cNvSpPr/>
          <p:nvPr/>
        </p:nvSpPr>
        <p:spPr>
          <a:xfrm>
            <a:off x="9183372" y="2483599"/>
            <a:ext cx="1631106" cy="642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200" dirty="0">
                <a:solidFill>
                  <a:schemeClr val="tx1"/>
                </a:solidFill>
                <a:latin typeface="HG創英角ﾎﾟｯﾌﾟ体" panose="040B0A09000000000000" pitchFamily="49" charset="-128"/>
                <a:ea typeface="HG創英角ﾎﾟｯﾌﾟ体" panose="040B0A09000000000000" pitchFamily="49" charset="-128"/>
              </a:rPr>
              <a:t>研究所</a:t>
            </a:r>
            <a:endParaRPr kumimoji="1" lang="ja-JP" altLang="en-US" dirty="0">
              <a:solidFill>
                <a:schemeClr val="tx1"/>
              </a:solidFill>
              <a:latin typeface="HG創英角ﾎﾟｯﾌﾟ体" panose="040B0A09000000000000" pitchFamily="49" charset="-128"/>
              <a:ea typeface="HG創英角ﾎﾟｯﾌﾟ体" panose="040B0A09000000000000" pitchFamily="49" charset="-128"/>
            </a:endParaRPr>
          </a:p>
        </p:txBody>
      </p:sp>
      <p:sp>
        <p:nvSpPr>
          <p:cNvPr id="17" name="正方形/長方形 16">
            <a:extLst>
              <a:ext uri="{FF2B5EF4-FFF2-40B4-BE49-F238E27FC236}">
                <a16:creationId xmlns:a16="http://schemas.microsoft.com/office/drawing/2014/main" id="{2F1155BE-D4D6-44C8-8EAE-C605CDF71302}"/>
              </a:ext>
            </a:extLst>
          </p:cNvPr>
          <p:cNvSpPr/>
          <p:nvPr/>
        </p:nvSpPr>
        <p:spPr>
          <a:xfrm>
            <a:off x="1109382" y="2512551"/>
            <a:ext cx="1526797" cy="642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200" dirty="0">
                <a:solidFill>
                  <a:schemeClr val="tx1"/>
                </a:solidFill>
                <a:latin typeface="HG創英角ﾎﾟｯﾌﾟ体" panose="040B0A09000000000000" pitchFamily="49" charset="-128"/>
                <a:ea typeface="HG創英角ﾎﾟｯﾌﾟ体" panose="040B0A09000000000000" pitchFamily="49" charset="-128"/>
              </a:rPr>
              <a:t>倉庫</a:t>
            </a:r>
            <a:endParaRPr kumimoji="1" lang="ja-JP" altLang="en-US" dirty="0">
              <a:solidFill>
                <a:schemeClr val="tx1"/>
              </a:solidFill>
              <a:latin typeface="HG創英角ﾎﾟｯﾌﾟ体" panose="040B0A09000000000000" pitchFamily="49" charset="-128"/>
              <a:ea typeface="HG創英角ﾎﾟｯﾌﾟ体" panose="040B0A09000000000000" pitchFamily="49" charset="-128"/>
            </a:endParaRPr>
          </a:p>
        </p:txBody>
      </p:sp>
    </p:spTree>
    <p:extLst>
      <p:ext uri="{BB962C8B-B14F-4D97-AF65-F5344CB8AC3E}">
        <p14:creationId xmlns:p14="http://schemas.microsoft.com/office/powerpoint/2010/main" val="4025735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67885" y="268448"/>
            <a:ext cx="1921267" cy="1109609"/>
          </a:xfrm>
        </p:spPr>
        <p:txBody>
          <a:bodyPr/>
          <a:lstStyle/>
          <a:p>
            <a:pPr algn="l"/>
            <a:r>
              <a:rPr kumimoji="1" lang="ja-JP" altLang="en-US" dirty="0"/>
              <a:t>倉庫</a:t>
            </a:r>
          </a:p>
        </p:txBody>
      </p:sp>
      <p:sp>
        <p:nvSpPr>
          <p:cNvPr id="3" name="サブタイトル 2"/>
          <p:cNvSpPr>
            <a:spLocks noGrp="1"/>
          </p:cNvSpPr>
          <p:nvPr>
            <p:ph type="subTitle" idx="1"/>
          </p:nvPr>
        </p:nvSpPr>
        <p:spPr>
          <a:xfrm>
            <a:off x="2651014" y="605364"/>
            <a:ext cx="9144000" cy="1008490"/>
          </a:xfrm>
        </p:spPr>
        <p:txBody>
          <a:bodyPr>
            <a:normAutofit/>
          </a:bodyPr>
          <a:lstStyle/>
          <a:p>
            <a:pPr algn="l"/>
            <a:r>
              <a:rPr kumimoji="1" lang="ja-JP" altLang="en-US" dirty="0"/>
              <a:t>所持している資材や惑星にいる住民の数、</a:t>
            </a:r>
            <a:endParaRPr kumimoji="1" lang="en-US" altLang="ja-JP" dirty="0"/>
          </a:p>
          <a:p>
            <a:pPr algn="l"/>
            <a:r>
              <a:rPr kumimoji="1" lang="ja-JP" altLang="en-US" dirty="0"/>
              <a:t>装備しているスペシャル技や武器などを確認することができる。</a:t>
            </a:r>
          </a:p>
        </p:txBody>
      </p:sp>
      <p:pic>
        <p:nvPicPr>
          <p:cNvPr id="4" name="図 3"/>
          <p:cNvPicPr>
            <a:picLocks noChangeAspect="1"/>
          </p:cNvPicPr>
          <p:nvPr/>
        </p:nvPicPr>
        <p:blipFill rotWithShape="1">
          <a:blip r:embed="rId2"/>
          <a:srcRect t="4194"/>
          <a:stretch/>
        </p:blipFill>
        <p:spPr>
          <a:xfrm>
            <a:off x="1727290" y="1613854"/>
            <a:ext cx="8737420" cy="5070297"/>
          </a:xfrm>
          <a:prstGeom prst="rect">
            <a:avLst/>
          </a:prstGeom>
        </p:spPr>
      </p:pic>
    </p:spTree>
    <p:extLst>
      <p:ext uri="{BB962C8B-B14F-4D97-AF65-F5344CB8AC3E}">
        <p14:creationId xmlns:p14="http://schemas.microsoft.com/office/powerpoint/2010/main" val="2165364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6441" y="446504"/>
            <a:ext cx="1921267" cy="924674"/>
          </a:xfrm>
        </p:spPr>
        <p:txBody>
          <a:bodyPr/>
          <a:lstStyle/>
          <a:p>
            <a:pPr algn="l"/>
            <a:r>
              <a:rPr kumimoji="1" lang="ja-JP" altLang="en-US" dirty="0"/>
              <a:t>兵舎</a:t>
            </a:r>
          </a:p>
        </p:txBody>
      </p:sp>
      <p:sp>
        <p:nvSpPr>
          <p:cNvPr id="3" name="サブタイトル 2"/>
          <p:cNvSpPr>
            <a:spLocks noGrp="1"/>
          </p:cNvSpPr>
          <p:nvPr>
            <p:ph type="subTitle" idx="1"/>
          </p:nvPr>
        </p:nvSpPr>
        <p:spPr>
          <a:xfrm>
            <a:off x="2197099" y="586335"/>
            <a:ext cx="5832296" cy="1601354"/>
          </a:xfrm>
        </p:spPr>
        <p:txBody>
          <a:bodyPr>
            <a:normAutofit/>
          </a:bodyPr>
          <a:lstStyle/>
          <a:p>
            <a:pPr algn="l"/>
            <a:r>
              <a:rPr kumimoji="1" lang="ja-JP" altLang="en-US" dirty="0"/>
              <a:t>戦闘に出撃する兵士の属性に住民を振り分け、兵舎の強化をすることによって兵士のステータスを上げることができます。</a:t>
            </a:r>
            <a:endParaRPr kumimoji="1" lang="en-US" altLang="ja-JP" dirty="0"/>
          </a:p>
          <a:p>
            <a:pPr algn="l"/>
            <a:endParaRPr kumimoji="1" lang="en-US" altLang="ja-JP" dirty="0"/>
          </a:p>
          <a:p>
            <a:pPr algn="l"/>
            <a:endParaRPr kumimoji="1" lang="ja-JP" altLang="en-US" dirty="0"/>
          </a:p>
        </p:txBody>
      </p:sp>
      <p:pic>
        <p:nvPicPr>
          <p:cNvPr id="4" name="図 3"/>
          <p:cNvPicPr>
            <a:picLocks noChangeAspect="1"/>
          </p:cNvPicPr>
          <p:nvPr/>
        </p:nvPicPr>
        <p:blipFill rotWithShape="1">
          <a:blip r:embed="rId2"/>
          <a:srcRect t="4494"/>
          <a:stretch/>
        </p:blipFill>
        <p:spPr>
          <a:xfrm>
            <a:off x="1845578" y="2260830"/>
            <a:ext cx="7147727" cy="4134832"/>
          </a:xfrm>
          <a:prstGeom prst="rect">
            <a:avLst/>
          </a:prstGeom>
        </p:spPr>
      </p:pic>
    </p:spTree>
    <p:extLst>
      <p:ext uri="{BB962C8B-B14F-4D97-AF65-F5344CB8AC3E}">
        <p14:creationId xmlns:p14="http://schemas.microsoft.com/office/powerpoint/2010/main" val="1395830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3808" y="280034"/>
            <a:ext cx="2434975" cy="883578"/>
          </a:xfrm>
        </p:spPr>
        <p:txBody>
          <a:bodyPr>
            <a:normAutofit fontScale="90000"/>
          </a:bodyPr>
          <a:lstStyle/>
          <a:p>
            <a:pPr algn="l"/>
            <a:r>
              <a:rPr kumimoji="1" lang="ja-JP" altLang="en-US" dirty="0"/>
              <a:t>研究所</a:t>
            </a:r>
          </a:p>
        </p:txBody>
      </p:sp>
      <p:pic>
        <p:nvPicPr>
          <p:cNvPr id="4" name="図 3"/>
          <p:cNvPicPr>
            <a:picLocks noChangeAspect="1"/>
          </p:cNvPicPr>
          <p:nvPr/>
        </p:nvPicPr>
        <p:blipFill rotWithShape="1">
          <a:blip r:embed="rId2"/>
          <a:srcRect t="4345"/>
          <a:stretch/>
        </p:blipFill>
        <p:spPr>
          <a:xfrm>
            <a:off x="318099" y="2807320"/>
            <a:ext cx="5498641" cy="3185854"/>
          </a:xfrm>
          <a:prstGeom prst="rect">
            <a:avLst/>
          </a:prstGeom>
        </p:spPr>
      </p:pic>
      <p:sp>
        <p:nvSpPr>
          <p:cNvPr id="5" name="テキスト ボックス 4"/>
          <p:cNvSpPr txBox="1"/>
          <p:nvPr/>
        </p:nvSpPr>
        <p:spPr>
          <a:xfrm>
            <a:off x="2548783" y="437633"/>
            <a:ext cx="8558373" cy="1631216"/>
          </a:xfrm>
          <a:prstGeom prst="rect">
            <a:avLst/>
          </a:prstGeom>
          <a:noFill/>
        </p:spPr>
        <p:txBody>
          <a:bodyPr wrap="square" rtlCol="0">
            <a:spAutoFit/>
          </a:bodyPr>
          <a:lstStyle/>
          <a:p>
            <a:r>
              <a:rPr kumimoji="1" lang="ja-JP" altLang="en-US" sz="2000" dirty="0"/>
              <a:t>研究所では</a:t>
            </a:r>
            <a:r>
              <a:rPr lang="ja-JP" altLang="en-US" sz="2000" dirty="0"/>
              <a:t>、武器・ミサイル・</a:t>
            </a:r>
            <a:r>
              <a:rPr kumimoji="1" lang="ja-JP" altLang="en-US" sz="2000" dirty="0"/>
              <a:t>ポッドの強化を行うことができる。</a:t>
            </a:r>
            <a:endParaRPr kumimoji="1" lang="en-US" altLang="ja-JP" sz="2000" dirty="0"/>
          </a:p>
          <a:p>
            <a:r>
              <a:rPr lang="ja-JP" altLang="en-US" sz="2000" dirty="0"/>
              <a:t>住民の数や研究所のレベルなどの一定条件を満たすと新しい武器の精製や戦闘中のミサイルを発射するスピードを速くしたり、ポッドの体力を上げ戦闘中死ににくくする。</a:t>
            </a:r>
          </a:p>
          <a:p>
            <a:endParaRPr lang="en-US" altLang="ja-JP" sz="2000" dirty="0"/>
          </a:p>
        </p:txBody>
      </p:sp>
      <p:pic>
        <p:nvPicPr>
          <p:cNvPr id="6" name="図 5"/>
          <p:cNvPicPr>
            <a:picLocks noChangeAspect="1"/>
          </p:cNvPicPr>
          <p:nvPr/>
        </p:nvPicPr>
        <p:blipFill rotWithShape="1">
          <a:blip r:embed="rId3"/>
          <a:srcRect t="4345"/>
          <a:stretch/>
        </p:blipFill>
        <p:spPr>
          <a:xfrm>
            <a:off x="7563744" y="2234837"/>
            <a:ext cx="3670873" cy="2126865"/>
          </a:xfrm>
          <a:prstGeom prst="rect">
            <a:avLst/>
          </a:prstGeom>
        </p:spPr>
      </p:pic>
      <p:pic>
        <p:nvPicPr>
          <p:cNvPr id="7" name="図 6"/>
          <p:cNvPicPr>
            <a:picLocks noChangeAspect="1"/>
          </p:cNvPicPr>
          <p:nvPr/>
        </p:nvPicPr>
        <p:blipFill rotWithShape="1">
          <a:blip r:embed="rId4"/>
          <a:srcRect t="4345"/>
          <a:stretch/>
        </p:blipFill>
        <p:spPr>
          <a:xfrm>
            <a:off x="7563744" y="4769579"/>
            <a:ext cx="3670874" cy="2126865"/>
          </a:xfrm>
          <a:prstGeom prst="rect">
            <a:avLst/>
          </a:prstGeom>
        </p:spPr>
      </p:pic>
      <p:sp>
        <p:nvSpPr>
          <p:cNvPr id="11" name="テキスト ボックス 10"/>
          <p:cNvSpPr txBox="1"/>
          <p:nvPr/>
        </p:nvSpPr>
        <p:spPr>
          <a:xfrm>
            <a:off x="1906439" y="2342530"/>
            <a:ext cx="2321960" cy="369332"/>
          </a:xfrm>
          <a:prstGeom prst="rect">
            <a:avLst/>
          </a:prstGeom>
          <a:noFill/>
        </p:spPr>
        <p:txBody>
          <a:bodyPr wrap="square" rtlCol="0">
            <a:spAutoFit/>
          </a:bodyPr>
          <a:lstStyle/>
          <a:p>
            <a:r>
              <a:rPr kumimoji="1" lang="ja-JP" altLang="en-US" dirty="0"/>
              <a:t>研究所を開いた画面</a:t>
            </a:r>
          </a:p>
        </p:txBody>
      </p:sp>
      <p:sp>
        <p:nvSpPr>
          <p:cNvPr id="12" name="テキスト ボックス 11"/>
          <p:cNvSpPr txBox="1"/>
          <p:nvPr/>
        </p:nvSpPr>
        <p:spPr>
          <a:xfrm>
            <a:off x="8227926" y="1765436"/>
            <a:ext cx="2342508" cy="369332"/>
          </a:xfrm>
          <a:prstGeom prst="rect">
            <a:avLst/>
          </a:prstGeom>
          <a:noFill/>
        </p:spPr>
        <p:txBody>
          <a:bodyPr wrap="square" rtlCol="0">
            <a:spAutoFit/>
          </a:bodyPr>
          <a:lstStyle/>
          <a:p>
            <a:r>
              <a:rPr kumimoji="1" lang="ja-JP" altLang="en-US" dirty="0"/>
              <a:t>ミサイルを開いた画面</a:t>
            </a:r>
          </a:p>
        </p:txBody>
      </p:sp>
      <p:sp>
        <p:nvSpPr>
          <p:cNvPr id="13" name="テキスト ボックス 12"/>
          <p:cNvSpPr txBox="1"/>
          <p:nvPr/>
        </p:nvSpPr>
        <p:spPr>
          <a:xfrm>
            <a:off x="8057420" y="4400247"/>
            <a:ext cx="2683519" cy="369332"/>
          </a:xfrm>
          <a:prstGeom prst="rect">
            <a:avLst/>
          </a:prstGeom>
          <a:noFill/>
        </p:spPr>
        <p:txBody>
          <a:bodyPr wrap="square" rtlCol="0">
            <a:spAutoFit/>
          </a:bodyPr>
          <a:lstStyle/>
          <a:p>
            <a:r>
              <a:rPr kumimoji="1" lang="ja-JP" altLang="en-US" dirty="0"/>
              <a:t>武器</a:t>
            </a:r>
            <a:r>
              <a:rPr kumimoji="1" lang="en-US" altLang="ja-JP" dirty="0"/>
              <a:t>/</a:t>
            </a:r>
            <a:r>
              <a:rPr kumimoji="1" lang="ja-JP" altLang="en-US" dirty="0"/>
              <a:t>ポッドを開いた画面</a:t>
            </a:r>
          </a:p>
        </p:txBody>
      </p:sp>
    </p:spTree>
    <p:extLst>
      <p:ext uri="{BB962C8B-B14F-4D97-AF65-F5344CB8AC3E}">
        <p14:creationId xmlns:p14="http://schemas.microsoft.com/office/powerpoint/2010/main" val="2736563268"/>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448</TotalTime>
  <Words>364</Words>
  <Application>Microsoft Office PowerPoint</Application>
  <PresentationFormat>ワイド画面</PresentationFormat>
  <Paragraphs>56</Paragraphs>
  <Slides>15</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15</vt:i4>
      </vt:variant>
    </vt:vector>
  </HeadingPairs>
  <TitlesOfParts>
    <vt:vector size="20" baseType="lpstr">
      <vt:lpstr>HG創英角ﾎﾟｯﾌﾟ体</vt:lpstr>
      <vt:lpstr>Arial</vt:lpstr>
      <vt:lpstr>Calibri</vt:lpstr>
      <vt:lpstr>Calibri Light</vt:lpstr>
      <vt:lpstr>Office テーマ</vt:lpstr>
      <vt:lpstr>4,5-56$</vt:lpstr>
      <vt:lpstr>ゲームタイトル「☆育喰(ほいく) 」</vt:lpstr>
      <vt:lpstr>PowerPoint プレゼンテーション</vt:lpstr>
      <vt:lpstr>・コンセプト</vt:lpstr>
      <vt:lpstr>・ゲーム内容</vt:lpstr>
      <vt:lpstr>育成画面について</vt:lpstr>
      <vt:lpstr>倉庫</vt:lpstr>
      <vt:lpstr>兵舎</vt:lpstr>
      <vt:lpstr>研究所</vt:lpstr>
      <vt:lpstr>バトル・捕食について</vt:lpstr>
      <vt:lpstr>バトル・捕食について</vt:lpstr>
      <vt:lpstr>バトル・捕食について</vt:lpstr>
      <vt:lpstr>バトル・捕食について</vt:lpstr>
      <vt:lpstr>バトル・捕食について</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4,5-56$</dc:title>
  <dc:creator>event</dc:creator>
  <cp:lastModifiedBy>脇田 正樹</cp:lastModifiedBy>
  <cp:revision>29</cp:revision>
  <dcterms:created xsi:type="dcterms:W3CDTF">2019-02-15T00:24:20Z</dcterms:created>
  <dcterms:modified xsi:type="dcterms:W3CDTF">2019-04-22T17:54:13Z</dcterms:modified>
</cp:coreProperties>
</file>

<file path=docProps/thumbnail.jpeg>
</file>